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10"/>
    </p:embeddedFont>
    <p:embeddedFont>
      <p:font typeface="Arimo Bold" panose="020B0604020202020204" charset="0"/>
      <p:regular r:id="rId11"/>
    </p:embeddedFont>
    <p:embeddedFont>
      <p:font typeface="Inter" panose="020B0604020202020204" charset="0"/>
      <p:regular r:id="rId12"/>
    </p:embeddedFont>
    <p:embeddedFont>
      <p:font typeface="Inter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94622" autoAdjust="0"/>
  </p:normalViewPr>
  <p:slideViewPr>
    <p:cSldViewPr>
      <p:cViewPr varScale="1">
        <p:scale>
          <a:sx n="52" d="100"/>
          <a:sy n="52" d="100"/>
        </p:scale>
        <p:origin x="1046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tamash Ansari" userId="a9b9dc4f0b9e3730" providerId="LiveId" clId="{E697B68A-C3CA-4E96-8F86-6EF9DB931728}"/>
    <pc:docChg chg="undo custSel modSld">
      <pc:chgData name="Altamash Ansari" userId="a9b9dc4f0b9e3730" providerId="LiveId" clId="{E697B68A-C3CA-4E96-8F86-6EF9DB931728}" dt="2025-09-12T01:18:11.232" v="30" actId="1076"/>
      <pc:docMkLst>
        <pc:docMk/>
      </pc:docMkLst>
      <pc:sldChg chg="modSp mod">
        <pc:chgData name="Altamash Ansari" userId="a9b9dc4f0b9e3730" providerId="LiveId" clId="{E697B68A-C3CA-4E96-8F86-6EF9DB931728}" dt="2025-09-11T06:05:37.380" v="3" actId="1037"/>
        <pc:sldMkLst>
          <pc:docMk/>
          <pc:sldMk cId="0" sldId="256"/>
        </pc:sldMkLst>
        <pc:grpChg chg="mod">
          <ac:chgData name="Altamash Ansari" userId="a9b9dc4f0b9e3730" providerId="LiveId" clId="{E697B68A-C3CA-4E96-8F86-6EF9DB931728}" dt="2025-09-11T06:05:37.380" v="3" actId="1037"/>
          <ac:grpSpMkLst>
            <pc:docMk/>
            <pc:sldMk cId="0" sldId="256"/>
            <ac:grpSpMk id="4" creationId="{00000000-0000-0000-0000-000000000000}"/>
          </ac:grpSpMkLst>
        </pc:grpChg>
      </pc:sldChg>
      <pc:sldChg chg="modSp mod">
        <pc:chgData name="Altamash Ansari" userId="a9b9dc4f0b9e3730" providerId="LiveId" clId="{E697B68A-C3CA-4E96-8F86-6EF9DB931728}" dt="2025-09-11T06:28:51.319" v="18" actId="1076"/>
        <pc:sldMkLst>
          <pc:docMk/>
          <pc:sldMk cId="0" sldId="259"/>
        </pc:sldMkLst>
        <pc:spChg chg="mod">
          <ac:chgData name="Altamash Ansari" userId="a9b9dc4f0b9e3730" providerId="LiveId" clId="{E697B68A-C3CA-4E96-8F86-6EF9DB931728}" dt="2025-09-11T06:26:34.370" v="5" actId="20577"/>
          <ac:spMkLst>
            <pc:docMk/>
            <pc:sldMk cId="0" sldId="259"/>
            <ac:spMk id="13" creationId="{00000000-0000-0000-0000-000000000000}"/>
          </ac:spMkLst>
        </pc:spChg>
        <pc:grpChg chg="mod">
          <ac:chgData name="Altamash Ansari" userId="a9b9dc4f0b9e3730" providerId="LiveId" clId="{E697B68A-C3CA-4E96-8F86-6EF9DB931728}" dt="2025-09-11T06:26:54.197" v="11" actId="1035"/>
          <ac:grpSpMkLst>
            <pc:docMk/>
            <pc:sldMk cId="0" sldId="259"/>
            <ac:grpSpMk id="4" creationId="{00000000-0000-0000-0000-000000000000}"/>
          </ac:grpSpMkLst>
        </pc:grpChg>
        <pc:grpChg chg="mod">
          <ac:chgData name="Altamash Ansari" userId="a9b9dc4f0b9e3730" providerId="LiveId" clId="{E697B68A-C3CA-4E96-8F86-6EF9DB931728}" dt="2025-09-11T06:28:51.319" v="18" actId="1076"/>
          <ac:grpSpMkLst>
            <pc:docMk/>
            <pc:sldMk cId="0" sldId="259"/>
            <ac:grpSpMk id="6" creationId="{00000000-0000-0000-0000-000000000000}"/>
          </ac:grpSpMkLst>
        </pc:grpChg>
      </pc:sldChg>
      <pc:sldChg chg="modSp mod">
        <pc:chgData name="Altamash Ansari" userId="a9b9dc4f0b9e3730" providerId="LiveId" clId="{E697B68A-C3CA-4E96-8F86-6EF9DB931728}" dt="2025-09-11T06:28:32.159" v="15" actId="1076"/>
        <pc:sldMkLst>
          <pc:docMk/>
          <pc:sldMk cId="0" sldId="260"/>
        </pc:sldMkLst>
        <pc:grpChg chg="mod">
          <ac:chgData name="Altamash Ansari" userId="a9b9dc4f0b9e3730" providerId="LiveId" clId="{E697B68A-C3CA-4E96-8F86-6EF9DB931728}" dt="2025-09-11T06:28:32.159" v="15" actId="1076"/>
          <ac:grpSpMkLst>
            <pc:docMk/>
            <pc:sldMk cId="0" sldId="260"/>
            <ac:grpSpMk id="6" creationId="{00000000-0000-0000-0000-000000000000}"/>
          </ac:grpSpMkLst>
        </pc:grpChg>
      </pc:sldChg>
      <pc:sldChg chg="modSp mod">
        <pc:chgData name="Altamash Ansari" userId="a9b9dc4f0b9e3730" providerId="LiveId" clId="{E697B68A-C3CA-4E96-8F86-6EF9DB931728}" dt="2025-09-12T01:18:11.232" v="30" actId="1076"/>
        <pc:sldMkLst>
          <pc:docMk/>
          <pc:sldMk cId="0" sldId="261"/>
        </pc:sldMkLst>
        <pc:spChg chg="mod">
          <ac:chgData name="Altamash Ansari" userId="a9b9dc4f0b9e3730" providerId="LiveId" clId="{E697B68A-C3CA-4E96-8F86-6EF9DB931728}" dt="2025-09-11T06:29:53.957" v="26" actId="20577"/>
          <ac:spMkLst>
            <pc:docMk/>
            <pc:sldMk cId="0" sldId="261"/>
            <ac:spMk id="14" creationId="{00000000-0000-0000-0000-000000000000}"/>
          </ac:spMkLst>
        </pc:spChg>
        <pc:grpChg chg="mod">
          <ac:chgData name="Altamash Ansari" userId="a9b9dc4f0b9e3730" providerId="LiveId" clId="{E697B68A-C3CA-4E96-8F86-6EF9DB931728}" dt="2025-09-12T01:18:10.735" v="29" actId="1037"/>
          <ac:grpSpMkLst>
            <pc:docMk/>
            <pc:sldMk cId="0" sldId="261"/>
            <ac:grpSpMk id="4" creationId="{00000000-0000-0000-0000-000000000000}"/>
          </ac:grpSpMkLst>
        </pc:grpChg>
        <pc:grpChg chg="mod">
          <ac:chgData name="Altamash Ansari" userId="a9b9dc4f0b9e3730" providerId="LiveId" clId="{E697B68A-C3CA-4E96-8F86-6EF9DB931728}" dt="2025-09-12T01:18:11.232" v="30" actId="1076"/>
          <ac:grpSpMkLst>
            <pc:docMk/>
            <pc:sldMk cId="0" sldId="261"/>
            <ac:grpSpMk id="6" creationId="{00000000-0000-0000-0000-000000000000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3335834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AI-Powered Default Risk Predictor for FinTech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456784"/>
            <a:ext cx="9445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Capstone 2 Project - </a:t>
            </a:r>
            <a:r>
              <a:rPr lang="en-US" sz="2187" b="1">
                <a:solidFill>
                  <a:srgbClr val="55575A"/>
                </a:solidFill>
                <a:latin typeface="Arimo Bold"/>
                <a:ea typeface="Arimo Bold"/>
                <a:cs typeface="Arimo Bold"/>
                <a:sym typeface="Arimo Bold"/>
              </a:rPr>
              <a:t>Altamash Ansari </a:t>
            </a:r>
          </a:p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September 11,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970806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Executive 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2624732"/>
            <a:ext cx="9514880" cy="2229296"/>
            <a:chOff x="0" y="0"/>
            <a:chExt cx="12686507" cy="2972395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12673838" cy="2959735"/>
            </a:xfrm>
            <a:custGeom>
              <a:avLst/>
              <a:gdLst/>
              <a:ahLst/>
              <a:cxnLst/>
              <a:rect l="l" t="t" r="r" b="b"/>
              <a:pathLst>
                <a:path w="12673838" h="2959735">
                  <a:moveTo>
                    <a:pt x="0" y="340233"/>
                  </a:moveTo>
                  <a:cubicBezTo>
                    <a:pt x="0" y="152273"/>
                    <a:pt x="152781" y="0"/>
                    <a:pt x="341376" y="0"/>
                  </a:cubicBezTo>
                  <a:lnTo>
                    <a:pt x="12332462" y="0"/>
                  </a:lnTo>
                  <a:cubicBezTo>
                    <a:pt x="12520930" y="0"/>
                    <a:pt x="12673838" y="152273"/>
                    <a:pt x="12673838" y="340233"/>
                  </a:cubicBezTo>
                  <a:lnTo>
                    <a:pt x="12673838" y="2619502"/>
                  </a:lnTo>
                  <a:cubicBezTo>
                    <a:pt x="12673838" y="2807462"/>
                    <a:pt x="12521057" y="2959735"/>
                    <a:pt x="12332462" y="2959735"/>
                  </a:cubicBezTo>
                  <a:lnTo>
                    <a:pt x="341376" y="2959735"/>
                  </a:lnTo>
                  <a:cubicBezTo>
                    <a:pt x="152781" y="2959735"/>
                    <a:pt x="0" y="2807335"/>
                    <a:pt x="0" y="261950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2686538" cy="2972435"/>
            </a:xfrm>
            <a:custGeom>
              <a:avLst/>
              <a:gdLst/>
              <a:ahLst/>
              <a:cxnLst/>
              <a:rect l="l" t="t" r="r" b="b"/>
              <a:pathLst>
                <a:path w="12686538" h="2972435">
                  <a:moveTo>
                    <a:pt x="0" y="346583"/>
                  </a:moveTo>
                  <a:cubicBezTo>
                    <a:pt x="0" y="155194"/>
                    <a:pt x="155702" y="0"/>
                    <a:pt x="347726" y="0"/>
                  </a:cubicBezTo>
                  <a:lnTo>
                    <a:pt x="12338812" y="0"/>
                  </a:lnTo>
                  <a:lnTo>
                    <a:pt x="12338812" y="6350"/>
                  </a:lnTo>
                  <a:lnTo>
                    <a:pt x="12338812" y="0"/>
                  </a:lnTo>
                  <a:cubicBezTo>
                    <a:pt x="12530836" y="0"/>
                    <a:pt x="12686538" y="155194"/>
                    <a:pt x="12686538" y="346583"/>
                  </a:cubicBezTo>
                  <a:lnTo>
                    <a:pt x="12680188" y="346583"/>
                  </a:lnTo>
                  <a:lnTo>
                    <a:pt x="12686538" y="346583"/>
                  </a:lnTo>
                  <a:lnTo>
                    <a:pt x="12686538" y="2625852"/>
                  </a:lnTo>
                  <a:lnTo>
                    <a:pt x="12680188" y="2625852"/>
                  </a:lnTo>
                  <a:lnTo>
                    <a:pt x="12686538" y="2625852"/>
                  </a:lnTo>
                  <a:cubicBezTo>
                    <a:pt x="12686538" y="2817241"/>
                    <a:pt x="12530836" y="2972435"/>
                    <a:pt x="12338812" y="2972435"/>
                  </a:cubicBezTo>
                  <a:lnTo>
                    <a:pt x="12338812" y="2966085"/>
                  </a:lnTo>
                  <a:lnTo>
                    <a:pt x="12338812" y="2972435"/>
                  </a:lnTo>
                  <a:lnTo>
                    <a:pt x="347726" y="2972435"/>
                  </a:lnTo>
                  <a:lnTo>
                    <a:pt x="347726" y="2966085"/>
                  </a:lnTo>
                  <a:lnTo>
                    <a:pt x="347726" y="2972435"/>
                  </a:lnTo>
                  <a:cubicBezTo>
                    <a:pt x="155702" y="2972435"/>
                    <a:pt x="0" y="2817241"/>
                    <a:pt x="0" y="2625852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2625852"/>
                  </a:lnTo>
                  <a:lnTo>
                    <a:pt x="6350" y="2625852"/>
                  </a:lnTo>
                  <a:lnTo>
                    <a:pt x="12700" y="2625852"/>
                  </a:lnTo>
                  <a:cubicBezTo>
                    <a:pt x="12700" y="2810256"/>
                    <a:pt x="162687" y="2959735"/>
                    <a:pt x="347726" y="2959735"/>
                  </a:cubicBezTo>
                  <a:lnTo>
                    <a:pt x="12338812" y="2959735"/>
                  </a:lnTo>
                  <a:cubicBezTo>
                    <a:pt x="12523851" y="2959735"/>
                    <a:pt x="12673838" y="2810256"/>
                    <a:pt x="12673838" y="2625852"/>
                  </a:cubicBezTo>
                  <a:lnTo>
                    <a:pt x="12673838" y="346583"/>
                  </a:lnTo>
                  <a:cubicBezTo>
                    <a:pt x="12673838" y="162179"/>
                    <a:pt x="12523851" y="12700"/>
                    <a:pt x="12338812" y="12700"/>
                  </a:cubicBezTo>
                  <a:lnTo>
                    <a:pt x="347726" y="12700"/>
                  </a:lnTo>
                  <a:lnTo>
                    <a:pt x="347726" y="6350"/>
                  </a:lnTo>
                  <a:lnTo>
                    <a:pt x="347726" y="12700"/>
                  </a:lnTo>
                  <a:cubicBezTo>
                    <a:pt x="162687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FDC4C4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85280" y="290348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The Challenge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5280" y="3544192"/>
            <a:ext cx="8919270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FinTech companies need real-time loan default risk assessment to maintain sustainable growth and minimize financial exposure.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87475" y="5128022"/>
            <a:ext cx="9514880" cy="2229296"/>
            <a:chOff x="0" y="0"/>
            <a:chExt cx="12686507" cy="2972395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12673838" cy="2959735"/>
            </a:xfrm>
            <a:custGeom>
              <a:avLst/>
              <a:gdLst/>
              <a:ahLst/>
              <a:cxnLst/>
              <a:rect l="l" t="t" r="r" b="b"/>
              <a:pathLst>
                <a:path w="12673838" h="2959735">
                  <a:moveTo>
                    <a:pt x="0" y="340233"/>
                  </a:moveTo>
                  <a:cubicBezTo>
                    <a:pt x="0" y="152273"/>
                    <a:pt x="152781" y="0"/>
                    <a:pt x="341376" y="0"/>
                  </a:cubicBezTo>
                  <a:lnTo>
                    <a:pt x="12332462" y="0"/>
                  </a:lnTo>
                  <a:cubicBezTo>
                    <a:pt x="12520930" y="0"/>
                    <a:pt x="12673838" y="152273"/>
                    <a:pt x="12673838" y="340233"/>
                  </a:cubicBezTo>
                  <a:lnTo>
                    <a:pt x="12673838" y="2619502"/>
                  </a:lnTo>
                  <a:cubicBezTo>
                    <a:pt x="12673838" y="2807462"/>
                    <a:pt x="12521057" y="2959735"/>
                    <a:pt x="12332462" y="2959735"/>
                  </a:cubicBezTo>
                  <a:lnTo>
                    <a:pt x="341376" y="2959735"/>
                  </a:lnTo>
                  <a:cubicBezTo>
                    <a:pt x="152781" y="2959735"/>
                    <a:pt x="0" y="2807335"/>
                    <a:pt x="0" y="261950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2686538" cy="2972435"/>
            </a:xfrm>
            <a:custGeom>
              <a:avLst/>
              <a:gdLst/>
              <a:ahLst/>
              <a:cxnLst/>
              <a:rect l="l" t="t" r="r" b="b"/>
              <a:pathLst>
                <a:path w="12686538" h="2972435">
                  <a:moveTo>
                    <a:pt x="0" y="346583"/>
                  </a:moveTo>
                  <a:cubicBezTo>
                    <a:pt x="0" y="155194"/>
                    <a:pt x="155702" y="0"/>
                    <a:pt x="347726" y="0"/>
                  </a:cubicBezTo>
                  <a:lnTo>
                    <a:pt x="12338812" y="0"/>
                  </a:lnTo>
                  <a:lnTo>
                    <a:pt x="12338812" y="6350"/>
                  </a:lnTo>
                  <a:lnTo>
                    <a:pt x="12338812" y="0"/>
                  </a:lnTo>
                  <a:cubicBezTo>
                    <a:pt x="12530836" y="0"/>
                    <a:pt x="12686538" y="155194"/>
                    <a:pt x="12686538" y="346583"/>
                  </a:cubicBezTo>
                  <a:lnTo>
                    <a:pt x="12680188" y="346583"/>
                  </a:lnTo>
                  <a:lnTo>
                    <a:pt x="12686538" y="346583"/>
                  </a:lnTo>
                  <a:lnTo>
                    <a:pt x="12686538" y="2625852"/>
                  </a:lnTo>
                  <a:lnTo>
                    <a:pt x="12680188" y="2625852"/>
                  </a:lnTo>
                  <a:lnTo>
                    <a:pt x="12686538" y="2625852"/>
                  </a:lnTo>
                  <a:cubicBezTo>
                    <a:pt x="12686538" y="2817241"/>
                    <a:pt x="12530836" y="2972435"/>
                    <a:pt x="12338812" y="2972435"/>
                  </a:cubicBezTo>
                  <a:lnTo>
                    <a:pt x="12338812" y="2966085"/>
                  </a:lnTo>
                  <a:lnTo>
                    <a:pt x="12338812" y="2972435"/>
                  </a:lnTo>
                  <a:lnTo>
                    <a:pt x="347726" y="2972435"/>
                  </a:lnTo>
                  <a:lnTo>
                    <a:pt x="347726" y="2966085"/>
                  </a:lnTo>
                  <a:lnTo>
                    <a:pt x="347726" y="2972435"/>
                  </a:lnTo>
                  <a:cubicBezTo>
                    <a:pt x="155702" y="2972435"/>
                    <a:pt x="0" y="2817241"/>
                    <a:pt x="0" y="2625852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2625852"/>
                  </a:lnTo>
                  <a:lnTo>
                    <a:pt x="6350" y="2625852"/>
                  </a:lnTo>
                  <a:lnTo>
                    <a:pt x="12700" y="2625852"/>
                  </a:lnTo>
                  <a:cubicBezTo>
                    <a:pt x="12700" y="2810256"/>
                    <a:pt x="162687" y="2959735"/>
                    <a:pt x="347726" y="2959735"/>
                  </a:cubicBezTo>
                  <a:lnTo>
                    <a:pt x="12338812" y="2959735"/>
                  </a:lnTo>
                  <a:cubicBezTo>
                    <a:pt x="12523851" y="2959735"/>
                    <a:pt x="12673838" y="2810256"/>
                    <a:pt x="12673838" y="2625852"/>
                  </a:cubicBezTo>
                  <a:lnTo>
                    <a:pt x="12673838" y="346583"/>
                  </a:lnTo>
                  <a:cubicBezTo>
                    <a:pt x="12673838" y="162179"/>
                    <a:pt x="12523851" y="12700"/>
                    <a:pt x="12338812" y="12700"/>
                  </a:cubicBezTo>
                  <a:lnTo>
                    <a:pt x="347726" y="12700"/>
                  </a:lnTo>
                  <a:lnTo>
                    <a:pt x="347726" y="6350"/>
                  </a:lnTo>
                  <a:lnTo>
                    <a:pt x="347726" y="12700"/>
                  </a:lnTo>
                  <a:cubicBezTo>
                    <a:pt x="162687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C8C7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285280" y="540677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Our Solution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5280" y="6047483"/>
            <a:ext cx="8919270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Interactive Streamlit dashboard powered by machine learning models to predict default probabilities with explainable AI insights.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92238" y="7566720"/>
            <a:ext cx="950535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This project empowers credit analysts to forecast risks, visualize critical factors, and optimize loan approval processes through data-driven intelligence and comprehensive risk visualization.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198870" y="2629495"/>
            <a:ext cx="6106269" cy="6106269"/>
            <a:chOff x="0" y="0"/>
            <a:chExt cx="8141692" cy="8141692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8141716" cy="8141716"/>
            </a:xfrm>
            <a:custGeom>
              <a:avLst/>
              <a:gdLst/>
              <a:ahLst/>
              <a:cxnLst/>
              <a:rect l="l" t="t" r="r" b="b"/>
              <a:pathLst>
                <a:path w="8141716" h="8141716">
                  <a:moveTo>
                    <a:pt x="0" y="0"/>
                  </a:moveTo>
                  <a:lnTo>
                    <a:pt x="8141716" y="0"/>
                  </a:lnTo>
                  <a:lnTo>
                    <a:pt x="8141716" y="8141716"/>
                  </a:lnTo>
                  <a:lnTo>
                    <a:pt x="0" y="81417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91614"/>
            <a:chOff x="0" y="0"/>
            <a:chExt cx="9144000" cy="1372215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22096"/>
            </a:xfrm>
            <a:custGeom>
              <a:avLst/>
              <a:gdLst/>
              <a:ahLst/>
              <a:cxnLst/>
              <a:rect l="l" t="t" r="r" b="b"/>
              <a:pathLst>
                <a:path w="9144000" h="13722096">
                  <a:moveTo>
                    <a:pt x="0" y="0"/>
                  </a:moveTo>
                  <a:lnTo>
                    <a:pt x="9144000" y="0"/>
                  </a:lnTo>
                  <a:lnTo>
                    <a:pt x="9144000" y="13722096"/>
                  </a:lnTo>
                  <a:lnTo>
                    <a:pt x="0" y="137220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r="-2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743825" y="667494"/>
            <a:ext cx="6328022" cy="819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Problem Statement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729538" y="1852464"/>
            <a:ext cx="4731246" cy="3964186"/>
            <a:chOff x="0" y="0"/>
            <a:chExt cx="6308328" cy="5285582"/>
          </a:xfrm>
        </p:grpSpPr>
        <p:sp>
          <p:nvSpPr>
            <p:cNvPr id="10" name="Freeform 10"/>
            <p:cNvSpPr/>
            <p:nvPr/>
          </p:nvSpPr>
          <p:spPr>
            <a:xfrm>
              <a:off x="19050" y="19050"/>
              <a:ext cx="6270244" cy="5247513"/>
            </a:xfrm>
            <a:custGeom>
              <a:avLst/>
              <a:gdLst/>
              <a:ahLst/>
              <a:cxnLst/>
              <a:rect l="l" t="t" r="r" b="b"/>
              <a:pathLst>
                <a:path w="6270244" h="5247513">
                  <a:moveTo>
                    <a:pt x="0" y="182880"/>
                  </a:moveTo>
                  <a:cubicBezTo>
                    <a:pt x="0" y="81915"/>
                    <a:pt x="81915" y="0"/>
                    <a:pt x="183134" y="0"/>
                  </a:cubicBezTo>
                  <a:lnTo>
                    <a:pt x="6087110" y="0"/>
                  </a:lnTo>
                  <a:cubicBezTo>
                    <a:pt x="6188202" y="0"/>
                    <a:pt x="6270244" y="81915"/>
                    <a:pt x="6270244" y="182880"/>
                  </a:cubicBezTo>
                  <a:lnTo>
                    <a:pt x="6270244" y="5064633"/>
                  </a:lnTo>
                  <a:cubicBezTo>
                    <a:pt x="6270244" y="5165598"/>
                    <a:pt x="6188329" y="5247513"/>
                    <a:pt x="6087110" y="5247513"/>
                  </a:cubicBezTo>
                  <a:lnTo>
                    <a:pt x="183134" y="5247513"/>
                  </a:lnTo>
                  <a:cubicBezTo>
                    <a:pt x="82042" y="5247513"/>
                    <a:pt x="0" y="5165598"/>
                    <a:pt x="0" y="506463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308344" cy="5285613"/>
            </a:xfrm>
            <a:custGeom>
              <a:avLst/>
              <a:gdLst/>
              <a:ahLst/>
              <a:cxnLst/>
              <a:rect l="l" t="t" r="r" b="b"/>
              <a:pathLst>
                <a:path w="6308344" h="5285613">
                  <a:moveTo>
                    <a:pt x="0" y="201930"/>
                  </a:moveTo>
                  <a:cubicBezTo>
                    <a:pt x="0" y="90424"/>
                    <a:pt x="90551" y="0"/>
                    <a:pt x="202184" y="0"/>
                  </a:cubicBezTo>
                  <a:lnTo>
                    <a:pt x="6106160" y="0"/>
                  </a:lnTo>
                  <a:lnTo>
                    <a:pt x="6106160" y="19050"/>
                  </a:lnTo>
                  <a:lnTo>
                    <a:pt x="6106160" y="0"/>
                  </a:lnTo>
                  <a:cubicBezTo>
                    <a:pt x="6217793" y="0"/>
                    <a:pt x="6308344" y="90424"/>
                    <a:pt x="6308344" y="201930"/>
                  </a:cubicBezTo>
                  <a:lnTo>
                    <a:pt x="6289294" y="201930"/>
                  </a:lnTo>
                  <a:lnTo>
                    <a:pt x="6308344" y="201930"/>
                  </a:lnTo>
                  <a:lnTo>
                    <a:pt x="6308344" y="5083683"/>
                  </a:lnTo>
                  <a:lnTo>
                    <a:pt x="6289294" y="5083683"/>
                  </a:lnTo>
                  <a:lnTo>
                    <a:pt x="6308344" y="5083683"/>
                  </a:lnTo>
                  <a:cubicBezTo>
                    <a:pt x="6308344" y="5195189"/>
                    <a:pt x="6217793" y="5285613"/>
                    <a:pt x="6106160" y="5285613"/>
                  </a:cubicBezTo>
                  <a:lnTo>
                    <a:pt x="6106160" y="5266563"/>
                  </a:lnTo>
                  <a:lnTo>
                    <a:pt x="6106160" y="5285613"/>
                  </a:lnTo>
                  <a:lnTo>
                    <a:pt x="202184" y="5285613"/>
                  </a:lnTo>
                  <a:lnTo>
                    <a:pt x="202184" y="5266563"/>
                  </a:lnTo>
                  <a:lnTo>
                    <a:pt x="202184" y="5285613"/>
                  </a:lnTo>
                  <a:cubicBezTo>
                    <a:pt x="90551" y="5285613"/>
                    <a:pt x="0" y="5195189"/>
                    <a:pt x="0" y="5083683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5083683"/>
                  </a:lnTo>
                  <a:lnTo>
                    <a:pt x="19050" y="5083683"/>
                  </a:lnTo>
                  <a:lnTo>
                    <a:pt x="38100" y="5083683"/>
                  </a:lnTo>
                  <a:cubicBezTo>
                    <a:pt x="38100" y="5174107"/>
                    <a:pt x="111506" y="5247513"/>
                    <a:pt x="202184" y="5247513"/>
                  </a:cubicBezTo>
                  <a:lnTo>
                    <a:pt x="6106160" y="5247513"/>
                  </a:lnTo>
                  <a:cubicBezTo>
                    <a:pt x="6196838" y="5247513"/>
                    <a:pt x="6270244" y="5174107"/>
                    <a:pt x="6270244" y="5083683"/>
                  </a:cubicBezTo>
                  <a:lnTo>
                    <a:pt x="6270244" y="201930"/>
                  </a:lnTo>
                  <a:cubicBezTo>
                    <a:pt x="6270244" y="111506"/>
                    <a:pt x="6196838" y="38100"/>
                    <a:pt x="6106160" y="38100"/>
                  </a:cubicBezTo>
                  <a:lnTo>
                    <a:pt x="202184" y="38100"/>
                  </a:lnTo>
                  <a:lnTo>
                    <a:pt x="202184" y="19050"/>
                  </a:lnTo>
                  <a:lnTo>
                    <a:pt x="202184" y="38100"/>
                  </a:lnTo>
                  <a:cubicBezTo>
                    <a:pt x="111506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715250" y="1866751"/>
            <a:ext cx="114300" cy="3935611"/>
            <a:chOff x="0" y="0"/>
            <a:chExt cx="152400" cy="52474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2400" cy="5247513"/>
            </a:xfrm>
            <a:custGeom>
              <a:avLst/>
              <a:gdLst/>
              <a:ahLst/>
              <a:cxnLst/>
              <a:rect l="l" t="t" r="r" b="b"/>
              <a:pathLst>
                <a:path w="152400" h="5247513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5171313"/>
                  </a:lnTo>
                  <a:cubicBezTo>
                    <a:pt x="152400" y="5213350"/>
                    <a:pt x="118237" y="5247513"/>
                    <a:pt x="76200" y="5247513"/>
                  </a:cubicBezTo>
                  <a:cubicBezTo>
                    <a:pt x="34163" y="5247513"/>
                    <a:pt x="0" y="5213350"/>
                    <a:pt x="0" y="5171313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8111132" y="2129284"/>
            <a:ext cx="4053780" cy="8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Portfolio Management Gaps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11132" y="2995761"/>
            <a:ext cx="4053780" cy="2525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Financial institutions manage extensive loan portfolios but lack integrated real-time tools for accurate default risk assessment across diverse applicant segments.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685216" y="1852464"/>
            <a:ext cx="4731246" cy="3964186"/>
            <a:chOff x="0" y="0"/>
            <a:chExt cx="6308328" cy="5285582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6270244" cy="5247513"/>
            </a:xfrm>
            <a:custGeom>
              <a:avLst/>
              <a:gdLst/>
              <a:ahLst/>
              <a:cxnLst/>
              <a:rect l="l" t="t" r="r" b="b"/>
              <a:pathLst>
                <a:path w="6270244" h="5247513">
                  <a:moveTo>
                    <a:pt x="0" y="182880"/>
                  </a:moveTo>
                  <a:cubicBezTo>
                    <a:pt x="0" y="81915"/>
                    <a:pt x="81915" y="0"/>
                    <a:pt x="183134" y="0"/>
                  </a:cubicBezTo>
                  <a:lnTo>
                    <a:pt x="6087110" y="0"/>
                  </a:lnTo>
                  <a:cubicBezTo>
                    <a:pt x="6188202" y="0"/>
                    <a:pt x="6270244" y="81915"/>
                    <a:pt x="6270244" y="182880"/>
                  </a:cubicBezTo>
                  <a:lnTo>
                    <a:pt x="6270244" y="5064633"/>
                  </a:lnTo>
                  <a:cubicBezTo>
                    <a:pt x="6270244" y="5165598"/>
                    <a:pt x="6188329" y="5247513"/>
                    <a:pt x="6087110" y="5247513"/>
                  </a:cubicBezTo>
                  <a:lnTo>
                    <a:pt x="183134" y="5247513"/>
                  </a:lnTo>
                  <a:cubicBezTo>
                    <a:pt x="82042" y="5247513"/>
                    <a:pt x="0" y="5165598"/>
                    <a:pt x="0" y="506463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308344" cy="5285613"/>
            </a:xfrm>
            <a:custGeom>
              <a:avLst/>
              <a:gdLst/>
              <a:ahLst/>
              <a:cxnLst/>
              <a:rect l="l" t="t" r="r" b="b"/>
              <a:pathLst>
                <a:path w="6308344" h="5285613">
                  <a:moveTo>
                    <a:pt x="0" y="201930"/>
                  </a:moveTo>
                  <a:cubicBezTo>
                    <a:pt x="0" y="90424"/>
                    <a:pt x="90551" y="0"/>
                    <a:pt x="202184" y="0"/>
                  </a:cubicBezTo>
                  <a:lnTo>
                    <a:pt x="6106160" y="0"/>
                  </a:lnTo>
                  <a:lnTo>
                    <a:pt x="6106160" y="19050"/>
                  </a:lnTo>
                  <a:lnTo>
                    <a:pt x="6106160" y="0"/>
                  </a:lnTo>
                  <a:cubicBezTo>
                    <a:pt x="6217793" y="0"/>
                    <a:pt x="6308344" y="90424"/>
                    <a:pt x="6308344" y="201930"/>
                  </a:cubicBezTo>
                  <a:lnTo>
                    <a:pt x="6289294" y="201930"/>
                  </a:lnTo>
                  <a:lnTo>
                    <a:pt x="6308344" y="201930"/>
                  </a:lnTo>
                  <a:lnTo>
                    <a:pt x="6308344" y="5083683"/>
                  </a:lnTo>
                  <a:lnTo>
                    <a:pt x="6289294" y="5083683"/>
                  </a:lnTo>
                  <a:lnTo>
                    <a:pt x="6308344" y="5083683"/>
                  </a:lnTo>
                  <a:cubicBezTo>
                    <a:pt x="6308344" y="5195189"/>
                    <a:pt x="6217793" y="5285613"/>
                    <a:pt x="6106160" y="5285613"/>
                  </a:cubicBezTo>
                  <a:lnTo>
                    <a:pt x="6106160" y="5266563"/>
                  </a:lnTo>
                  <a:lnTo>
                    <a:pt x="6106160" y="5285613"/>
                  </a:lnTo>
                  <a:lnTo>
                    <a:pt x="202184" y="5285613"/>
                  </a:lnTo>
                  <a:lnTo>
                    <a:pt x="202184" y="5266563"/>
                  </a:lnTo>
                  <a:lnTo>
                    <a:pt x="202184" y="5285613"/>
                  </a:lnTo>
                  <a:cubicBezTo>
                    <a:pt x="90551" y="5285613"/>
                    <a:pt x="0" y="5195189"/>
                    <a:pt x="0" y="5083683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5083683"/>
                  </a:lnTo>
                  <a:lnTo>
                    <a:pt x="19050" y="5083683"/>
                  </a:lnTo>
                  <a:lnTo>
                    <a:pt x="38100" y="5083683"/>
                  </a:lnTo>
                  <a:cubicBezTo>
                    <a:pt x="38100" y="5174107"/>
                    <a:pt x="111506" y="5247513"/>
                    <a:pt x="202184" y="5247513"/>
                  </a:cubicBezTo>
                  <a:lnTo>
                    <a:pt x="6106160" y="5247513"/>
                  </a:lnTo>
                  <a:cubicBezTo>
                    <a:pt x="6196838" y="5247513"/>
                    <a:pt x="6270244" y="5174107"/>
                    <a:pt x="6270244" y="5083683"/>
                  </a:cubicBezTo>
                  <a:lnTo>
                    <a:pt x="6270244" y="201930"/>
                  </a:lnTo>
                  <a:cubicBezTo>
                    <a:pt x="6270244" y="111506"/>
                    <a:pt x="6196838" y="38100"/>
                    <a:pt x="6106160" y="38100"/>
                  </a:cubicBezTo>
                  <a:lnTo>
                    <a:pt x="202184" y="38100"/>
                  </a:lnTo>
                  <a:lnTo>
                    <a:pt x="202184" y="19050"/>
                  </a:lnTo>
                  <a:lnTo>
                    <a:pt x="202184" y="38100"/>
                  </a:lnTo>
                  <a:cubicBezTo>
                    <a:pt x="111506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670929" y="1866751"/>
            <a:ext cx="114300" cy="3935611"/>
            <a:chOff x="0" y="0"/>
            <a:chExt cx="152400" cy="52474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2400" cy="5247513"/>
            </a:xfrm>
            <a:custGeom>
              <a:avLst/>
              <a:gdLst/>
              <a:ahLst/>
              <a:cxnLst/>
              <a:rect l="l" t="t" r="r" b="b"/>
              <a:pathLst>
                <a:path w="152400" h="5247513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5171313"/>
                  </a:lnTo>
                  <a:cubicBezTo>
                    <a:pt x="152400" y="5213350"/>
                    <a:pt x="118237" y="5247513"/>
                    <a:pt x="76200" y="5247513"/>
                  </a:cubicBezTo>
                  <a:cubicBezTo>
                    <a:pt x="34163" y="5247513"/>
                    <a:pt x="0" y="5213350"/>
                    <a:pt x="0" y="5171313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3066811" y="2129284"/>
            <a:ext cx="4053780" cy="8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Decision-Making Blindspots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070979" y="2995761"/>
            <a:ext cx="4053780" cy="2525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Without comprehensive visibility into applicant behavior patterns and credit history correlations, institutions face costly misjudgments leading to unexpected defaults.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729538" y="6041083"/>
            <a:ext cx="4731246" cy="3568750"/>
            <a:chOff x="0" y="0"/>
            <a:chExt cx="6308328" cy="4758333"/>
          </a:xfrm>
        </p:grpSpPr>
        <p:sp>
          <p:nvSpPr>
            <p:cNvPr id="24" name="Freeform 24"/>
            <p:cNvSpPr/>
            <p:nvPr/>
          </p:nvSpPr>
          <p:spPr>
            <a:xfrm>
              <a:off x="19050" y="19050"/>
              <a:ext cx="6270244" cy="4720209"/>
            </a:xfrm>
            <a:custGeom>
              <a:avLst/>
              <a:gdLst/>
              <a:ahLst/>
              <a:cxnLst/>
              <a:rect l="l" t="t" r="r" b="b"/>
              <a:pathLst>
                <a:path w="6270244" h="4720209">
                  <a:moveTo>
                    <a:pt x="0" y="182880"/>
                  </a:moveTo>
                  <a:cubicBezTo>
                    <a:pt x="0" y="81915"/>
                    <a:pt x="82042" y="0"/>
                    <a:pt x="183261" y="0"/>
                  </a:cubicBezTo>
                  <a:lnTo>
                    <a:pt x="6086983" y="0"/>
                  </a:lnTo>
                  <a:cubicBezTo>
                    <a:pt x="6188202" y="0"/>
                    <a:pt x="6270244" y="81915"/>
                    <a:pt x="6270244" y="182880"/>
                  </a:cubicBezTo>
                  <a:lnTo>
                    <a:pt x="6270244" y="4537329"/>
                  </a:lnTo>
                  <a:cubicBezTo>
                    <a:pt x="6270244" y="4638294"/>
                    <a:pt x="6188202" y="4720209"/>
                    <a:pt x="6086983" y="4720209"/>
                  </a:cubicBezTo>
                  <a:lnTo>
                    <a:pt x="183261" y="4720209"/>
                  </a:lnTo>
                  <a:cubicBezTo>
                    <a:pt x="82042" y="4720209"/>
                    <a:pt x="0" y="4638294"/>
                    <a:pt x="0" y="45373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6308344" cy="4758309"/>
            </a:xfrm>
            <a:custGeom>
              <a:avLst/>
              <a:gdLst/>
              <a:ahLst/>
              <a:cxnLst/>
              <a:rect l="l" t="t" r="r" b="b"/>
              <a:pathLst>
                <a:path w="6308344" h="4758309">
                  <a:moveTo>
                    <a:pt x="0" y="201930"/>
                  </a:moveTo>
                  <a:cubicBezTo>
                    <a:pt x="0" y="90424"/>
                    <a:pt x="90551" y="0"/>
                    <a:pt x="202311" y="0"/>
                  </a:cubicBezTo>
                  <a:lnTo>
                    <a:pt x="6106033" y="0"/>
                  </a:lnTo>
                  <a:lnTo>
                    <a:pt x="6106033" y="19050"/>
                  </a:lnTo>
                  <a:lnTo>
                    <a:pt x="6106033" y="0"/>
                  </a:lnTo>
                  <a:cubicBezTo>
                    <a:pt x="6217666" y="0"/>
                    <a:pt x="6308344" y="90424"/>
                    <a:pt x="6308344" y="201930"/>
                  </a:cubicBezTo>
                  <a:lnTo>
                    <a:pt x="6289294" y="201930"/>
                  </a:lnTo>
                  <a:lnTo>
                    <a:pt x="6308344" y="201930"/>
                  </a:lnTo>
                  <a:lnTo>
                    <a:pt x="6308344" y="4556379"/>
                  </a:lnTo>
                  <a:lnTo>
                    <a:pt x="6289294" y="4556379"/>
                  </a:lnTo>
                  <a:lnTo>
                    <a:pt x="6308344" y="4556379"/>
                  </a:lnTo>
                  <a:cubicBezTo>
                    <a:pt x="6308344" y="4667885"/>
                    <a:pt x="6217793" y="4758309"/>
                    <a:pt x="6106033" y="4758309"/>
                  </a:cubicBezTo>
                  <a:lnTo>
                    <a:pt x="6106033" y="4739259"/>
                  </a:lnTo>
                  <a:lnTo>
                    <a:pt x="6106033" y="4758309"/>
                  </a:lnTo>
                  <a:lnTo>
                    <a:pt x="202311" y="4758309"/>
                  </a:lnTo>
                  <a:lnTo>
                    <a:pt x="202311" y="4739259"/>
                  </a:lnTo>
                  <a:lnTo>
                    <a:pt x="202311" y="4758309"/>
                  </a:lnTo>
                  <a:cubicBezTo>
                    <a:pt x="90551" y="4758309"/>
                    <a:pt x="0" y="4668012"/>
                    <a:pt x="0" y="4556379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556379"/>
                  </a:lnTo>
                  <a:lnTo>
                    <a:pt x="19050" y="4556379"/>
                  </a:lnTo>
                  <a:lnTo>
                    <a:pt x="38100" y="4556379"/>
                  </a:lnTo>
                  <a:cubicBezTo>
                    <a:pt x="38100" y="4646803"/>
                    <a:pt x="111506" y="4720209"/>
                    <a:pt x="202311" y="4720209"/>
                  </a:cubicBezTo>
                  <a:lnTo>
                    <a:pt x="6106033" y="4720209"/>
                  </a:lnTo>
                  <a:cubicBezTo>
                    <a:pt x="6196711" y="4720209"/>
                    <a:pt x="6270244" y="4646803"/>
                    <a:pt x="6270244" y="4556379"/>
                  </a:cubicBezTo>
                  <a:lnTo>
                    <a:pt x="6270244" y="201930"/>
                  </a:lnTo>
                  <a:cubicBezTo>
                    <a:pt x="6270244" y="111506"/>
                    <a:pt x="6196838" y="38100"/>
                    <a:pt x="6106033" y="38100"/>
                  </a:cubicBezTo>
                  <a:lnTo>
                    <a:pt x="202311" y="38100"/>
                  </a:lnTo>
                  <a:lnTo>
                    <a:pt x="202311" y="19050"/>
                  </a:lnTo>
                  <a:lnTo>
                    <a:pt x="202311" y="38100"/>
                  </a:lnTo>
                  <a:cubicBezTo>
                    <a:pt x="111506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7715250" y="6055370"/>
            <a:ext cx="114300" cy="3540175"/>
            <a:chOff x="0" y="0"/>
            <a:chExt cx="152400" cy="472023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52400" cy="4720209"/>
            </a:xfrm>
            <a:custGeom>
              <a:avLst/>
              <a:gdLst/>
              <a:ahLst/>
              <a:cxnLst/>
              <a:rect l="l" t="t" r="r" b="b"/>
              <a:pathLst>
                <a:path w="152400" h="4720209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644009"/>
                  </a:lnTo>
                  <a:cubicBezTo>
                    <a:pt x="152400" y="4686046"/>
                    <a:pt x="118237" y="4720209"/>
                    <a:pt x="76200" y="4720209"/>
                  </a:cubicBezTo>
                  <a:cubicBezTo>
                    <a:pt x="34163" y="4720209"/>
                    <a:pt x="0" y="4686046"/>
                    <a:pt x="0" y="4644009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8111132" y="6317902"/>
            <a:ext cx="3163938" cy="414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Risk Mitigation Need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111132" y="6788944"/>
            <a:ext cx="4053780" cy="2525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The industry demands predictive, visual tools to identify risk patterns early, evaluate applicant profiles systematically, and mitigate financial losses proactively.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2670929" y="6055370"/>
            <a:ext cx="4731246" cy="3568750"/>
            <a:chOff x="0" y="0"/>
            <a:chExt cx="6308328" cy="4758333"/>
          </a:xfrm>
        </p:grpSpPr>
        <p:sp>
          <p:nvSpPr>
            <p:cNvPr id="31" name="Freeform 31"/>
            <p:cNvSpPr/>
            <p:nvPr/>
          </p:nvSpPr>
          <p:spPr>
            <a:xfrm>
              <a:off x="19050" y="19050"/>
              <a:ext cx="6270244" cy="4720209"/>
            </a:xfrm>
            <a:custGeom>
              <a:avLst/>
              <a:gdLst/>
              <a:ahLst/>
              <a:cxnLst/>
              <a:rect l="l" t="t" r="r" b="b"/>
              <a:pathLst>
                <a:path w="6270244" h="4720209">
                  <a:moveTo>
                    <a:pt x="0" y="182880"/>
                  </a:moveTo>
                  <a:cubicBezTo>
                    <a:pt x="0" y="81915"/>
                    <a:pt x="82042" y="0"/>
                    <a:pt x="183261" y="0"/>
                  </a:cubicBezTo>
                  <a:lnTo>
                    <a:pt x="6086983" y="0"/>
                  </a:lnTo>
                  <a:cubicBezTo>
                    <a:pt x="6188202" y="0"/>
                    <a:pt x="6270244" y="81915"/>
                    <a:pt x="6270244" y="182880"/>
                  </a:cubicBezTo>
                  <a:lnTo>
                    <a:pt x="6270244" y="4537329"/>
                  </a:lnTo>
                  <a:cubicBezTo>
                    <a:pt x="6270244" y="4638294"/>
                    <a:pt x="6188202" y="4720209"/>
                    <a:pt x="6086983" y="4720209"/>
                  </a:cubicBezTo>
                  <a:lnTo>
                    <a:pt x="183261" y="4720209"/>
                  </a:lnTo>
                  <a:cubicBezTo>
                    <a:pt x="82042" y="4720209"/>
                    <a:pt x="0" y="4638294"/>
                    <a:pt x="0" y="45373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6308344" cy="4758309"/>
            </a:xfrm>
            <a:custGeom>
              <a:avLst/>
              <a:gdLst/>
              <a:ahLst/>
              <a:cxnLst/>
              <a:rect l="l" t="t" r="r" b="b"/>
              <a:pathLst>
                <a:path w="6308344" h="4758309">
                  <a:moveTo>
                    <a:pt x="0" y="201930"/>
                  </a:moveTo>
                  <a:cubicBezTo>
                    <a:pt x="0" y="90424"/>
                    <a:pt x="90551" y="0"/>
                    <a:pt x="202311" y="0"/>
                  </a:cubicBezTo>
                  <a:lnTo>
                    <a:pt x="6106033" y="0"/>
                  </a:lnTo>
                  <a:lnTo>
                    <a:pt x="6106033" y="19050"/>
                  </a:lnTo>
                  <a:lnTo>
                    <a:pt x="6106033" y="0"/>
                  </a:lnTo>
                  <a:cubicBezTo>
                    <a:pt x="6217666" y="0"/>
                    <a:pt x="6308344" y="90424"/>
                    <a:pt x="6308344" y="201930"/>
                  </a:cubicBezTo>
                  <a:lnTo>
                    <a:pt x="6289294" y="201930"/>
                  </a:lnTo>
                  <a:lnTo>
                    <a:pt x="6308344" y="201930"/>
                  </a:lnTo>
                  <a:lnTo>
                    <a:pt x="6308344" y="4556379"/>
                  </a:lnTo>
                  <a:lnTo>
                    <a:pt x="6289294" y="4556379"/>
                  </a:lnTo>
                  <a:lnTo>
                    <a:pt x="6308344" y="4556379"/>
                  </a:lnTo>
                  <a:cubicBezTo>
                    <a:pt x="6308344" y="4667885"/>
                    <a:pt x="6217793" y="4758309"/>
                    <a:pt x="6106033" y="4758309"/>
                  </a:cubicBezTo>
                  <a:lnTo>
                    <a:pt x="6106033" y="4739259"/>
                  </a:lnTo>
                  <a:lnTo>
                    <a:pt x="6106033" y="4758309"/>
                  </a:lnTo>
                  <a:lnTo>
                    <a:pt x="202311" y="4758309"/>
                  </a:lnTo>
                  <a:lnTo>
                    <a:pt x="202311" y="4739259"/>
                  </a:lnTo>
                  <a:lnTo>
                    <a:pt x="202311" y="4758309"/>
                  </a:lnTo>
                  <a:cubicBezTo>
                    <a:pt x="90551" y="4758309"/>
                    <a:pt x="0" y="4668012"/>
                    <a:pt x="0" y="4556379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556379"/>
                  </a:lnTo>
                  <a:lnTo>
                    <a:pt x="19050" y="4556379"/>
                  </a:lnTo>
                  <a:lnTo>
                    <a:pt x="38100" y="4556379"/>
                  </a:lnTo>
                  <a:cubicBezTo>
                    <a:pt x="38100" y="4646803"/>
                    <a:pt x="111506" y="4720209"/>
                    <a:pt x="202311" y="4720209"/>
                  </a:cubicBezTo>
                  <a:lnTo>
                    <a:pt x="6106033" y="4720209"/>
                  </a:lnTo>
                  <a:cubicBezTo>
                    <a:pt x="6196711" y="4720209"/>
                    <a:pt x="6270244" y="4646803"/>
                    <a:pt x="6270244" y="4556379"/>
                  </a:cubicBezTo>
                  <a:lnTo>
                    <a:pt x="6270244" y="201930"/>
                  </a:lnTo>
                  <a:cubicBezTo>
                    <a:pt x="6270244" y="111506"/>
                    <a:pt x="6196838" y="38100"/>
                    <a:pt x="6106033" y="38100"/>
                  </a:cubicBezTo>
                  <a:lnTo>
                    <a:pt x="202311" y="38100"/>
                  </a:lnTo>
                  <a:lnTo>
                    <a:pt x="202311" y="19050"/>
                  </a:lnTo>
                  <a:lnTo>
                    <a:pt x="202311" y="38100"/>
                  </a:lnTo>
                  <a:cubicBezTo>
                    <a:pt x="111506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13066811" y="6317902"/>
            <a:ext cx="3163938" cy="763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1"/>
              </a:lnSpc>
            </a:pPr>
            <a:r>
              <a:rPr lang="en-US" sz="243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Insights Deficiency</a:t>
            </a:r>
          </a:p>
          <a:p>
            <a:pPr algn="l">
              <a:lnSpc>
                <a:spcPts val="3062"/>
              </a:lnSpc>
            </a:pPr>
            <a:endParaRPr lang="en-US" sz="2437">
              <a:solidFill>
                <a:srgbClr val="55575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994779" y="6788944"/>
            <a:ext cx="4053780" cy="2386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193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Traditional risk models can’t predict future defaults as applicant profiles change, leaving institutions unprepared for market shifts and exposing them to heavy losses and weaker portfolios.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2670929" y="6055370"/>
            <a:ext cx="114300" cy="3540175"/>
            <a:chOff x="0" y="0"/>
            <a:chExt cx="152400" cy="472023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52400" cy="4720209"/>
            </a:xfrm>
            <a:custGeom>
              <a:avLst/>
              <a:gdLst/>
              <a:ahLst/>
              <a:cxnLst/>
              <a:rect l="l" t="t" r="r" b="b"/>
              <a:pathLst>
                <a:path w="152400" h="4720209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644009"/>
                  </a:lnTo>
                  <a:cubicBezTo>
                    <a:pt x="152400" y="4686046"/>
                    <a:pt x="118237" y="4720209"/>
                    <a:pt x="76200" y="4720209"/>
                  </a:cubicBezTo>
                  <a:cubicBezTo>
                    <a:pt x="34163" y="4720209"/>
                    <a:pt x="0" y="4686046"/>
                    <a:pt x="0" y="4644009"/>
                  </a:cubicBezTo>
                  <a:close/>
                </a:path>
              </a:pathLst>
            </a:custGeom>
            <a:solidFill>
              <a:srgbClr val="FF7047"/>
            </a:solid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-1143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-691890"/>
            <a:ext cx="18288000" cy="3435995"/>
            <a:chOff x="0" y="0"/>
            <a:chExt cx="24384000" cy="458132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581271"/>
            </a:xfrm>
            <a:custGeom>
              <a:avLst/>
              <a:gdLst/>
              <a:ahLst/>
              <a:cxnLst/>
              <a:rect l="l" t="t" r="r" b="b"/>
              <a:pathLst>
                <a:path w="24384000" h="4581271">
                  <a:moveTo>
                    <a:pt x="0" y="0"/>
                  </a:moveTo>
                  <a:lnTo>
                    <a:pt x="24384000" y="0"/>
                  </a:lnTo>
                  <a:lnTo>
                    <a:pt x="24384000" y="4581271"/>
                  </a:lnTo>
                  <a:lnTo>
                    <a:pt x="0" y="4581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6" b="-3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360831" y="4353155"/>
            <a:ext cx="5271492" cy="38100"/>
            <a:chOff x="0" y="0"/>
            <a:chExt cx="7028657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028688" cy="50800"/>
            </a:xfrm>
            <a:custGeom>
              <a:avLst/>
              <a:gdLst/>
              <a:ahLst/>
              <a:cxnLst/>
              <a:rect l="l" t="t" r="r" b="b"/>
              <a:pathLst>
                <a:path w="7028688" h="50800">
                  <a:moveTo>
                    <a:pt x="0" y="0"/>
                  </a:moveTo>
                  <a:lnTo>
                    <a:pt x="7028688" y="0"/>
                  </a:lnTo>
                  <a:lnTo>
                    <a:pt x="702868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5988586" y="4000730"/>
            <a:ext cx="11763972" cy="5499657"/>
          </a:xfrm>
          <a:custGeom>
            <a:avLst/>
            <a:gdLst/>
            <a:ahLst/>
            <a:cxnLst/>
            <a:rect l="l" t="t" r="r" b="b"/>
            <a:pathLst>
              <a:path w="11763972" h="5499657">
                <a:moveTo>
                  <a:pt x="0" y="0"/>
                </a:moveTo>
                <a:lnTo>
                  <a:pt x="11763973" y="0"/>
                </a:lnTo>
                <a:lnTo>
                  <a:pt x="11763973" y="5499657"/>
                </a:lnTo>
                <a:lnTo>
                  <a:pt x="0" y="54996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04965" y="1751193"/>
            <a:ext cx="8103394" cy="88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dirty="0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Methodology Framework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7094" y="3132169"/>
            <a:ext cx="5271492" cy="86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Data Integration &amp; Feature Engineering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0831" y="4648430"/>
            <a:ext cx="5271492" cy="562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Dataset cleaning and enhancement with DTI ratios, loan-to-income metrics, and log-transformed features. SMOTE implementation addresses class imbalance for robust model training.</a:t>
            </a:r>
          </a:p>
          <a:p>
            <a:pPr algn="l">
              <a:lnSpc>
                <a:spcPts val="3436"/>
              </a:lnSpc>
            </a:pPr>
            <a:endParaRPr lang="en-US" sz="2124" dirty="0">
              <a:solidFill>
                <a:srgbClr val="55575A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436"/>
              </a:lnSpc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The original loan amounts (left) are highly skewed. After log transformation (right), the distribution becomes more balanced, improving feature quality for model training</a:t>
            </a:r>
          </a:p>
          <a:p>
            <a:pPr algn="l">
              <a:lnSpc>
                <a:spcPts val="3437"/>
              </a:lnSpc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help stabilize variance, improve interpretability, and strengthen model training.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60831" y="3017869"/>
            <a:ext cx="512129" cy="58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1"/>
              </a:lnSpc>
            </a:pPr>
            <a:r>
              <a:rPr lang="en-US" sz="3054">
                <a:solidFill>
                  <a:srgbClr val="55575A"/>
                </a:solidFill>
                <a:latin typeface="Inter Light"/>
                <a:ea typeface="Inter Light"/>
                <a:cs typeface="Inter Light"/>
                <a:sym typeface="Inter Light"/>
              </a:rPr>
              <a:t>1.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-693144"/>
            <a:ext cx="18288000" cy="3435995"/>
            <a:chOff x="0" y="0"/>
            <a:chExt cx="24384000" cy="458132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581271"/>
            </a:xfrm>
            <a:custGeom>
              <a:avLst/>
              <a:gdLst/>
              <a:ahLst/>
              <a:cxnLst/>
              <a:rect l="l" t="t" r="r" b="b"/>
              <a:pathLst>
                <a:path w="24384000" h="4581271">
                  <a:moveTo>
                    <a:pt x="0" y="0"/>
                  </a:moveTo>
                  <a:lnTo>
                    <a:pt x="24384000" y="0"/>
                  </a:lnTo>
                  <a:lnTo>
                    <a:pt x="24384000" y="4581271"/>
                  </a:lnTo>
                  <a:lnTo>
                    <a:pt x="0" y="4581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6" b="-3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360831" y="4353155"/>
            <a:ext cx="5271492" cy="38100"/>
            <a:chOff x="0" y="0"/>
            <a:chExt cx="7028657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028688" cy="50800"/>
            </a:xfrm>
            <a:custGeom>
              <a:avLst/>
              <a:gdLst/>
              <a:ahLst/>
              <a:cxnLst/>
              <a:rect l="l" t="t" r="r" b="b"/>
              <a:pathLst>
                <a:path w="7028688" h="50800">
                  <a:moveTo>
                    <a:pt x="0" y="0"/>
                  </a:moveTo>
                  <a:lnTo>
                    <a:pt x="7028688" y="0"/>
                  </a:lnTo>
                  <a:lnTo>
                    <a:pt x="702868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7287806" y="2952484"/>
            <a:ext cx="9644285" cy="7250696"/>
          </a:xfrm>
          <a:custGeom>
            <a:avLst/>
            <a:gdLst/>
            <a:ahLst/>
            <a:cxnLst/>
            <a:rect l="l" t="t" r="r" b="b"/>
            <a:pathLst>
              <a:path w="9644285" h="7250696">
                <a:moveTo>
                  <a:pt x="0" y="0"/>
                </a:moveTo>
                <a:lnTo>
                  <a:pt x="9644285" y="0"/>
                </a:lnTo>
                <a:lnTo>
                  <a:pt x="9644285" y="7250696"/>
                </a:lnTo>
                <a:lnTo>
                  <a:pt x="0" y="7250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36" b="-336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04965" y="1751193"/>
            <a:ext cx="8103394" cy="88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Methodology Framework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7094" y="3132169"/>
            <a:ext cx="5271492" cy="86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Data Integration &amp; Feature Engineering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0831" y="4648430"/>
            <a:ext cx="5271492" cy="555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124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Dataset cleaning and enhancement with DTI ratios, loan-to-income metrics, and log-transformed features. SMOTE implementation addresses class imbalance for robust model training.</a:t>
            </a:r>
          </a:p>
          <a:p>
            <a:pPr algn="l">
              <a:lnSpc>
                <a:spcPts val="3436"/>
              </a:lnSpc>
            </a:pPr>
            <a:endParaRPr lang="en-US" sz="2124">
              <a:solidFill>
                <a:srgbClr val="55575A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436"/>
              </a:lnSpc>
            </a:pPr>
            <a:r>
              <a:rPr lang="en-US" sz="2124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Default rates remain high across all Debt-to-Income (DTI) categories, with only slight variation. This shows that DTI alone is not a strong predictor, highlighting the need for multi-feature AI modeling for accurate risk assessment</a:t>
            </a:r>
          </a:p>
          <a:p>
            <a:pPr algn="l">
              <a:lnSpc>
                <a:spcPts val="3437"/>
              </a:lnSpc>
            </a:pPr>
            <a:endParaRPr lang="en-US" sz="2124">
              <a:solidFill>
                <a:srgbClr val="55575A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60831" y="3017869"/>
            <a:ext cx="512129" cy="58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1"/>
              </a:lnSpc>
            </a:pPr>
            <a:r>
              <a:rPr lang="en-US" sz="3054">
                <a:solidFill>
                  <a:srgbClr val="55575A"/>
                </a:solidFill>
                <a:latin typeface="Inter Light"/>
                <a:ea typeface="Inter Light"/>
                <a:cs typeface="Inter Light"/>
                <a:sym typeface="Inter Light"/>
              </a:rPr>
              <a:t>1.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-606924"/>
            <a:ext cx="18288000" cy="3435995"/>
            <a:chOff x="0" y="0"/>
            <a:chExt cx="24384000" cy="4581327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581271"/>
            </a:xfrm>
            <a:custGeom>
              <a:avLst/>
              <a:gdLst/>
              <a:ahLst/>
              <a:cxnLst/>
              <a:rect l="l" t="t" r="r" b="b"/>
              <a:pathLst>
                <a:path w="24384000" h="4581271">
                  <a:moveTo>
                    <a:pt x="0" y="0"/>
                  </a:moveTo>
                  <a:lnTo>
                    <a:pt x="24384000" y="0"/>
                  </a:lnTo>
                  <a:lnTo>
                    <a:pt x="24384000" y="4581271"/>
                  </a:lnTo>
                  <a:lnTo>
                    <a:pt x="0" y="4581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6" b="-38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360831" y="4353155"/>
            <a:ext cx="5271492" cy="38100"/>
            <a:chOff x="0" y="0"/>
            <a:chExt cx="7028657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028688" cy="50800"/>
            </a:xfrm>
            <a:custGeom>
              <a:avLst/>
              <a:gdLst/>
              <a:ahLst/>
              <a:cxnLst/>
              <a:rect l="l" t="t" r="r" b="b"/>
              <a:pathLst>
                <a:path w="7028688" h="50800">
                  <a:moveTo>
                    <a:pt x="0" y="0"/>
                  </a:moveTo>
                  <a:lnTo>
                    <a:pt x="7028688" y="0"/>
                  </a:lnTo>
                  <a:lnTo>
                    <a:pt x="702868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7047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908160" y="2886221"/>
            <a:ext cx="11301259" cy="2260252"/>
          </a:xfrm>
          <a:custGeom>
            <a:avLst/>
            <a:gdLst/>
            <a:ahLst/>
            <a:cxnLst/>
            <a:rect l="l" t="t" r="r" b="b"/>
            <a:pathLst>
              <a:path w="11301259" h="2260252">
                <a:moveTo>
                  <a:pt x="0" y="0"/>
                </a:moveTo>
                <a:lnTo>
                  <a:pt x="11301259" y="0"/>
                </a:lnTo>
                <a:lnTo>
                  <a:pt x="11301259" y="2260252"/>
                </a:lnTo>
                <a:lnTo>
                  <a:pt x="0" y="2260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193030" y="5251248"/>
            <a:ext cx="10066270" cy="4951932"/>
          </a:xfrm>
          <a:custGeom>
            <a:avLst/>
            <a:gdLst/>
            <a:ahLst/>
            <a:cxnLst/>
            <a:rect l="l" t="t" r="r" b="b"/>
            <a:pathLst>
              <a:path w="10066270" h="4951932">
                <a:moveTo>
                  <a:pt x="0" y="0"/>
                </a:moveTo>
                <a:lnTo>
                  <a:pt x="10066270" y="0"/>
                </a:lnTo>
                <a:lnTo>
                  <a:pt x="10066270" y="4951932"/>
                </a:lnTo>
                <a:lnTo>
                  <a:pt x="0" y="4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3" b="-6344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04965" y="1751193"/>
            <a:ext cx="8103394" cy="88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Methodology Framework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2959" y="3187672"/>
            <a:ext cx="4470304" cy="1247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2"/>
              </a:lnSpc>
            </a:pPr>
            <a:r>
              <a:rPr lang="en-US" sz="2687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Advanced Visualization Strategy</a:t>
            </a:r>
          </a:p>
          <a:p>
            <a:pPr algn="l">
              <a:lnSpc>
                <a:spcPts val="3374"/>
              </a:lnSpc>
            </a:pPr>
            <a:endParaRPr lang="en-US" sz="2687">
              <a:solidFill>
                <a:srgbClr val="55575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70300" y="4473589"/>
            <a:ext cx="5271492" cy="598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Default risk distribution mapping, probability heatmaps, SHAP-based factor explanations, and time-series trend analysis across segments for actionable insights.</a:t>
            </a:r>
          </a:p>
          <a:p>
            <a:pPr marL="458787" lvl="1" indent="-229393" algn="l">
              <a:lnSpc>
                <a:spcPts val="3436"/>
              </a:lnSpc>
              <a:buFont typeface="Arial"/>
              <a:buChar char="•"/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The first plot (local explanation) highlights the most important factors influencing a decision for a specific applicant (positive vs negative contribution).</a:t>
            </a:r>
          </a:p>
          <a:p>
            <a:pPr marL="458787" lvl="1" indent="-229393" algn="l">
              <a:lnSpc>
                <a:spcPts val="3436"/>
              </a:lnSpc>
              <a:buFont typeface="Arial"/>
              <a:buChar char="•"/>
            </a:pPr>
            <a:r>
              <a:rPr lang="en-US" sz="2124" dirty="0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The second plot (SHAP force plot) shows how each feature pushes the prediction toward "high risk" or "low risk".</a:t>
            </a:r>
          </a:p>
          <a:p>
            <a:pPr algn="l">
              <a:lnSpc>
                <a:spcPts val="3437"/>
              </a:lnSpc>
            </a:pPr>
            <a:endParaRPr lang="en-US" sz="2124" dirty="0">
              <a:solidFill>
                <a:srgbClr val="55575A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60831" y="3073372"/>
            <a:ext cx="512129" cy="58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41"/>
              </a:lnSpc>
            </a:pPr>
            <a:r>
              <a:rPr lang="en-US" sz="3054">
                <a:solidFill>
                  <a:srgbClr val="55575A"/>
                </a:solidFill>
                <a:latin typeface="Inter Light"/>
                <a:ea typeface="Inter Light"/>
                <a:cs typeface="Inter Light"/>
                <a:sym typeface="Inter Light"/>
              </a:rPr>
              <a:t>2.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0E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067841"/>
            <a:ext cx="9968210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0C0D0F"/>
                </a:solidFill>
                <a:latin typeface="Inter"/>
                <a:ea typeface="Inter"/>
                <a:cs typeface="Inter"/>
                <a:sym typeface="Inter"/>
              </a:rPr>
              <a:t>Expected Business Outcomes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92238" y="2549426"/>
            <a:ext cx="708720" cy="708720"/>
            <a:chOff x="0" y="0"/>
            <a:chExt cx="944960" cy="944960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4" b="4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92238" y="3593455"/>
            <a:ext cx="4922341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Comprehensive Risk Visibility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120754"/>
            <a:ext cx="7974509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360-degree view of default risk patterns across diverse applicant profiles with real-time probability assessments and trend identification.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321105" y="2549426"/>
            <a:ext cx="708720" cy="708720"/>
            <a:chOff x="0" y="0"/>
            <a:chExt cx="944960" cy="944960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4" b="4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9321105" y="3593455"/>
            <a:ext cx="4605338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Precise Default Forecasting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21105" y="4120754"/>
            <a:ext cx="7974658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Accurate probability predictions using segment-level trends and historical patterns to minimize unexpected losses and optimize approval rates.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92238" y="6153447"/>
            <a:ext cx="708720" cy="708720"/>
            <a:chOff x="0" y="0"/>
            <a:chExt cx="944960" cy="944960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4" b="4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992238" y="7197478"/>
            <a:ext cx="493276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High-Risk Segment Detection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2238" y="7724775"/>
            <a:ext cx="7974509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Early identification of problematic applicant segments and process bottlenecks enabling proactive risk management strategies.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9321105" y="6153447"/>
            <a:ext cx="708720" cy="708720"/>
            <a:chOff x="0" y="0"/>
            <a:chExt cx="944960" cy="944960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945007" cy="945007"/>
            </a:xfrm>
            <a:custGeom>
              <a:avLst/>
              <a:gdLst/>
              <a:ahLst/>
              <a:cxnLst/>
              <a:rect l="l" t="t" r="r" b="b"/>
              <a:pathLst>
                <a:path w="945007" h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4" b="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9321105" y="7197478"/>
            <a:ext cx="455979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5575A"/>
                </a:solidFill>
                <a:latin typeface="Inter"/>
                <a:ea typeface="Inter"/>
                <a:cs typeface="Inter"/>
                <a:sym typeface="Inter"/>
              </a:rPr>
              <a:t>Data-Driven Policy Support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21105" y="7724775"/>
            <a:ext cx="7974658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55575A"/>
                </a:solidFill>
                <a:latin typeface="Arimo"/>
                <a:ea typeface="Arimo"/>
                <a:cs typeface="Arimo"/>
                <a:sym typeface="Arimo"/>
              </a:rPr>
              <a:t>Strategic segmentation insights supporting enhanced credit risk management policies and evidence-based decision-making frameworks.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516</Words>
  <Application>Microsoft Office PowerPoint</Application>
  <PresentationFormat>Custom</PresentationFormat>
  <Paragraphs>67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Arimo Bold</vt:lpstr>
      <vt:lpstr>Arial</vt:lpstr>
      <vt:lpstr>Inter Light</vt:lpstr>
      <vt:lpstr>Arimo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AI-Powered-Default-Risk-Predictor-for-FinTech.pptx</dc:title>
  <cp:lastModifiedBy>Altamash Ansari</cp:lastModifiedBy>
  <cp:revision>1</cp:revision>
  <dcterms:created xsi:type="dcterms:W3CDTF">2006-08-16T00:00:00Z</dcterms:created>
  <dcterms:modified xsi:type="dcterms:W3CDTF">2025-09-12T01:18:18Z</dcterms:modified>
  <dc:identifier>DAGypEucQ9w</dc:identifier>
</cp:coreProperties>
</file>

<file path=docProps/thumbnail.jpeg>
</file>